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6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321" r:id="rId6"/>
    <p:sldId id="329" r:id="rId7"/>
    <p:sldId id="262" r:id="rId8"/>
    <p:sldId id="264" r:id="rId9"/>
    <p:sldId id="265" r:id="rId10"/>
    <p:sldId id="338" r:id="rId11"/>
    <p:sldId id="344" r:id="rId12"/>
    <p:sldId id="270" r:id="rId13"/>
    <p:sldId id="271" r:id="rId14"/>
    <p:sldId id="279" r:id="rId15"/>
    <p:sldId id="335" r:id="rId16"/>
    <p:sldId id="275" r:id="rId17"/>
    <p:sldId id="266" r:id="rId18"/>
    <p:sldId id="334" r:id="rId19"/>
    <p:sldId id="272" r:id="rId20"/>
    <p:sldId id="325" r:id="rId21"/>
    <p:sldId id="320" r:id="rId22"/>
    <p:sldId id="339" r:id="rId23"/>
    <p:sldId id="331" r:id="rId24"/>
    <p:sldId id="281" r:id="rId25"/>
    <p:sldId id="330" r:id="rId26"/>
    <p:sldId id="323" r:id="rId27"/>
    <p:sldId id="283" r:id="rId28"/>
    <p:sldId id="284" r:id="rId29"/>
    <p:sldId id="285" r:id="rId30"/>
    <p:sldId id="286" r:id="rId31"/>
    <p:sldId id="288" r:id="rId32"/>
    <p:sldId id="290" r:id="rId33"/>
    <p:sldId id="291" r:id="rId34"/>
    <p:sldId id="293" r:id="rId35"/>
    <p:sldId id="295" r:id="rId36"/>
    <p:sldId id="342" r:id="rId3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Merriweather" pitchFamily="2" charset="77"/>
      <p:regular r:id="rId43"/>
      <p:bold r:id="rId44"/>
      <p:italic r:id="rId45"/>
      <p:boldItalic r:id="rId46"/>
    </p:embeddedFont>
    <p:embeddedFont>
      <p:font typeface="Open Sans" panose="020B0606030504020204" pitchFamily="34" charset="0"/>
      <p:regular r:id="rId47"/>
      <p:bold r:id="rId48"/>
      <p:italic r:id="rId49"/>
      <p:boldItalic r:id="rId50"/>
    </p:embeddedFont>
    <p:embeddedFont>
      <p:font typeface="Open Sans SemiBold" panose="020F0502020204030204" pitchFamily="3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nknow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00"/>
    <a:srgbClr val="E70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6" autoAdjust="0"/>
    <p:restoredTop sz="81691"/>
  </p:normalViewPr>
  <p:slideViewPr>
    <p:cSldViewPr>
      <p:cViewPr varScale="1">
        <p:scale>
          <a:sx n="141" d="100"/>
          <a:sy n="141" d="100"/>
        </p:scale>
        <p:origin x="103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17182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2045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070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048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185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795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92b8ea3b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92b8ea3b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9333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d92b8ea3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d92b8ea3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2874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92b8ea3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d92b8ea3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0680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7743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>
          <a:extLst>
            <a:ext uri="{FF2B5EF4-FFF2-40B4-BE49-F238E27FC236}">
              <a16:creationId xmlns:a16="http://schemas.microsoft.com/office/drawing/2014/main" id="{2E8DCA07-EA59-7F58-B0FB-72C43920E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d92b8ea3b_0_284:notes">
            <a:extLst>
              <a:ext uri="{FF2B5EF4-FFF2-40B4-BE49-F238E27FC236}">
                <a16:creationId xmlns:a16="http://schemas.microsoft.com/office/drawing/2014/main" id="{383255F5-1E23-3417-9913-A1F2B1EC77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d92b8ea3b_0_284:notes">
            <a:extLst>
              <a:ext uri="{FF2B5EF4-FFF2-40B4-BE49-F238E27FC236}">
                <a16:creationId xmlns:a16="http://schemas.microsoft.com/office/drawing/2014/main" id="{DAC50DA5-CF44-2B78-F77A-549312E5E4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919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>
          <a:extLst>
            <a:ext uri="{FF2B5EF4-FFF2-40B4-BE49-F238E27FC236}">
              <a16:creationId xmlns:a16="http://schemas.microsoft.com/office/drawing/2014/main" id="{A668BD63-BFC6-089C-52B0-075663131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5f391192_085:notes">
            <a:extLst>
              <a:ext uri="{FF2B5EF4-FFF2-40B4-BE49-F238E27FC236}">
                <a16:creationId xmlns:a16="http://schemas.microsoft.com/office/drawing/2014/main" id="{A816B50C-5231-675A-24A6-68248DD786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5f391192_085:notes">
            <a:extLst>
              <a:ext uri="{FF2B5EF4-FFF2-40B4-BE49-F238E27FC236}">
                <a16:creationId xmlns:a16="http://schemas.microsoft.com/office/drawing/2014/main" id="{1DDB3197-D375-B17A-D641-407D2B730D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9144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d92b8ea3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d92b8ea3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677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d92b8ea3b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d92b8ea3b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304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d92b8ea3b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d92b8ea3b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5030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>
          <a:extLst>
            <a:ext uri="{FF2B5EF4-FFF2-40B4-BE49-F238E27FC236}">
              <a16:creationId xmlns:a16="http://schemas.microsoft.com/office/drawing/2014/main" id="{26DC5FDF-54F6-5EEB-DC24-0D0B92E7C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f391192_09:notes">
            <a:extLst>
              <a:ext uri="{FF2B5EF4-FFF2-40B4-BE49-F238E27FC236}">
                <a16:creationId xmlns:a16="http://schemas.microsoft.com/office/drawing/2014/main" id="{87EFD70B-67B4-644E-6DC1-B9C04E1B94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f391192_09:notes">
            <a:extLst>
              <a:ext uri="{FF2B5EF4-FFF2-40B4-BE49-F238E27FC236}">
                <a16:creationId xmlns:a16="http://schemas.microsoft.com/office/drawing/2014/main" id="{5A512E55-230D-DD9E-2173-ED8085E5F8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7091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d92b8ea3b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d92b8ea3b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1451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702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>
          <a:extLst>
            <a:ext uri="{FF2B5EF4-FFF2-40B4-BE49-F238E27FC236}">
              <a16:creationId xmlns:a16="http://schemas.microsoft.com/office/drawing/2014/main" id="{AC42D4C7-0608-1900-CBCD-4757F8AF0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f391192_09:notes">
            <a:extLst>
              <a:ext uri="{FF2B5EF4-FFF2-40B4-BE49-F238E27FC236}">
                <a16:creationId xmlns:a16="http://schemas.microsoft.com/office/drawing/2014/main" id="{A4404D5B-166F-A7BF-B29F-CA2DF3F3F9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f391192_09:notes">
            <a:extLst>
              <a:ext uri="{FF2B5EF4-FFF2-40B4-BE49-F238E27FC236}">
                <a16:creationId xmlns:a16="http://schemas.microsoft.com/office/drawing/2014/main" id="{E0A98039-99CA-8BB9-5E81-17712D0685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806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9502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7968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3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>
          <a:extLst>
            <a:ext uri="{FF2B5EF4-FFF2-40B4-BE49-F238E27FC236}">
              <a16:creationId xmlns:a16="http://schemas.microsoft.com/office/drawing/2014/main" id="{95FD9BB5-8BBD-DC16-6FD0-8C652DBB2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d92b8ea3b_0_284:notes">
            <a:extLst>
              <a:ext uri="{FF2B5EF4-FFF2-40B4-BE49-F238E27FC236}">
                <a16:creationId xmlns:a16="http://schemas.microsoft.com/office/drawing/2014/main" id="{7BCB4F6F-3882-16EA-9248-C2EB3983D8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d92b8ea3b_0_284:notes">
            <a:extLst>
              <a:ext uri="{FF2B5EF4-FFF2-40B4-BE49-F238E27FC236}">
                <a16:creationId xmlns:a16="http://schemas.microsoft.com/office/drawing/2014/main" id="{62B16686-F19C-F243-5448-DB5E08DCF8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46422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>
          <a:extLst>
            <a:ext uri="{FF2B5EF4-FFF2-40B4-BE49-F238E27FC236}">
              <a16:creationId xmlns:a16="http://schemas.microsoft.com/office/drawing/2014/main" id="{058962C7-0EE2-551E-6B64-DDD249309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d92b8ea3b_0_284:notes">
            <a:extLst>
              <a:ext uri="{FF2B5EF4-FFF2-40B4-BE49-F238E27FC236}">
                <a16:creationId xmlns:a16="http://schemas.microsoft.com/office/drawing/2014/main" id="{BD589285-3511-8B7D-9A7E-8DC5FFA189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d92b8ea3b_0_284:notes">
            <a:extLst>
              <a:ext uri="{FF2B5EF4-FFF2-40B4-BE49-F238E27FC236}">
                <a16:creationId xmlns:a16="http://schemas.microsoft.com/office/drawing/2014/main" id="{166818C9-130E-E2C6-4E98-E601B5864D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243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92b8ea3b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92b8ea3b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3568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92b8ea3b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92b8ea3b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892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92b8ea3b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92b8ea3b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4504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d92b8ea3b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d92b8ea3b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945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d92b8ea3b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d92b8ea3b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420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d92b8ea3b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d92b8ea3b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02105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d92b8ea3b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d92b8ea3b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6673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d92b8ea3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d92b8ea3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97887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55438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d92b8ea3b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d92b8ea3b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8032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d92b8ea3b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d92b8ea3b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77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262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044100" y="0"/>
            <a:ext cx="60999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679325" y="2753850"/>
            <a:ext cx="4903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pen Sans"/>
              <a:buNone/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3815840" y="4083900"/>
            <a:ext cx="695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Google Shape;14;p2"/>
          <p:cNvSpPr/>
          <p:nvPr/>
        </p:nvSpPr>
        <p:spPr>
          <a:xfrm>
            <a:off x="623450" y="1663250"/>
            <a:ext cx="2420700" cy="242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9pPr>
          </a:lstStyle>
          <a:p>
            <a:endParaRPr/>
          </a:p>
        </p:txBody>
      </p:sp>
      <p:cxnSp>
        <p:nvCxnSpPr>
          <p:cNvPr id="20" name="Google Shape;20;p3"/>
          <p:cNvCxnSpPr/>
          <p:nvPr/>
        </p:nvCxnSpPr>
        <p:spPr>
          <a:xfrm>
            <a:off x="5136765" y="3486150"/>
            <a:ext cx="452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4303650" y="0"/>
            <a:ext cx="536700" cy="88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3593400" y="-96133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294667"/>
                </a:solidFill>
              </a:rPr>
              <a:t>!</a:t>
            </a:r>
            <a:endParaRPr sz="6000" b="1">
              <a:solidFill>
                <a:srgbClr val="294667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1480900" y="1257675"/>
            <a:ext cx="5911200" cy="300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- Text left">
  <p:cSld name="TITLE_AND_BODY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433768" y="1585101"/>
            <a:ext cx="3692400" cy="334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38" name="Google Shape;38;p6"/>
          <p:cNvCxnSpPr/>
          <p:nvPr/>
        </p:nvCxnSpPr>
        <p:spPr>
          <a:xfrm>
            <a:off x="542330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right" type="twoColTx">
  <p:cSld name="TITLE_AND_TWO_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7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3468200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3467825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6153578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cxnSp>
        <p:nvCxnSpPr>
          <p:cNvPr id="45" name="Google Shape;45;p7"/>
          <p:cNvCxnSpPr/>
          <p:nvPr/>
        </p:nvCxnSpPr>
        <p:spPr>
          <a:xfrm>
            <a:off x="3578787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8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(white)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6" name="Google Shape;56;p9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0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10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1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1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294667"/>
              </a:buClr>
              <a:buSzPts val="1200"/>
              <a:buNone/>
              <a:defRPr sz="1200" b="1">
                <a:solidFill>
                  <a:srgbClr val="294667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2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white)">
  <p:cSld name="Blank (white)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9248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62" r:id="rId12"/>
    <p:sldLayoutId id="214748368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ctrTitle"/>
          </p:nvPr>
        </p:nvSpPr>
        <p:spPr>
          <a:xfrm>
            <a:off x="3679325" y="1809750"/>
            <a:ext cx="4903800" cy="210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latin typeface="Open Sans"/>
                <a:ea typeface="Open Sans"/>
                <a:cs typeface="Open Sans"/>
                <a:sym typeface="Open Sans"/>
              </a:rPr>
              <a:t>PRESENTATION </a:t>
            </a:r>
            <a:endParaRPr b="0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latin typeface="Open Sans"/>
                <a:ea typeface="Open Sans"/>
                <a:cs typeface="Open Sans"/>
                <a:sym typeface="Open Sans"/>
              </a:rPr>
              <a:t>FOR JUDGES</a:t>
            </a:r>
            <a:endParaRPr b="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A832597-47D2-6A4D-9B91-ADD5E7F74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96215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latin typeface="Open Sans SemiBold"/>
                <a:ea typeface="Open Sans SemiBold"/>
                <a:cs typeface="Open Sans SemiBold"/>
                <a:sym typeface="Open Sans SemiBold"/>
              </a:rPr>
              <a:t>AGENDA</a:t>
            </a:r>
            <a:endParaRPr sz="2400"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190" name="Google Shape;190;p32"/>
          <p:cNvCxnSpPr>
            <a:cxnSpLocks/>
            <a:endCxn id="191" idx="0"/>
          </p:cNvCxnSpPr>
          <p:nvPr/>
        </p:nvCxnSpPr>
        <p:spPr>
          <a:xfrm flipH="1">
            <a:off x="6100637" y="12000"/>
            <a:ext cx="4938" cy="10548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2" name="Google Shape;192;p32"/>
          <p:cNvCxnSpPr>
            <a:cxnSpLocks/>
            <a:stCxn id="191" idx="2"/>
            <a:endCxn id="193" idx="0"/>
          </p:cNvCxnSpPr>
          <p:nvPr/>
        </p:nvCxnSpPr>
        <p:spPr>
          <a:xfrm flipH="1">
            <a:off x="6092550" y="1545300"/>
            <a:ext cx="8087" cy="787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194" name="Google Shape;194;p32"/>
          <p:cNvCxnSpPr>
            <a:stCxn id="195" idx="2"/>
          </p:cNvCxnSpPr>
          <p:nvPr/>
        </p:nvCxnSpPr>
        <p:spPr>
          <a:xfrm>
            <a:off x="6092600" y="4078225"/>
            <a:ext cx="0" cy="10653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196" name="Google Shape;196;p32"/>
          <p:cNvCxnSpPr>
            <a:stCxn id="193" idx="2"/>
            <a:endCxn id="195" idx="0"/>
          </p:cNvCxnSpPr>
          <p:nvPr/>
        </p:nvCxnSpPr>
        <p:spPr>
          <a:xfrm>
            <a:off x="6092550" y="2811000"/>
            <a:ext cx="0" cy="7887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91" name="Google Shape;191;p32"/>
          <p:cNvSpPr txBox="1"/>
          <p:nvPr/>
        </p:nvSpPr>
        <p:spPr>
          <a:xfrm>
            <a:off x="4276474" y="1066800"/>
            <a:ext cx="3648326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Trial Structure </a:t>
            </a:r>
            <a:endParaRPr sz="20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32"/>
          <p:cNvSpPr txBox="1"/>
          <p:nvPr/>
        </p:nvSpPr>
        <p:spPr>
          <a:xfrm>
            <a:off x="4218050" y="3599725"/>
            <a:ext cx="3749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Timekeeping &amp; Other Rules</a:t>
            </a:r>
            <a:endParaRPr sz="20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" name="Google Shape;193;p32"/>
          <p:cNvSpPr txBox="1"/>
          <p:nvPr/>
        </p:nvSpPr>
        <p:spPr>
          <a:xfrm>
            <a:off x="3643800" y="2332500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Scoring, Presiding, &amp; Commenting</a:t>
            </a:r>
            <a:endParaRPr sz="20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ctrTitle"/>
          </p:nvPr>
        </p:nvSpPr>
        <p:spPr>
          <a:xfrm>
            <a:off x="5020500" y="2251075"/>
            <a:ext cx="3818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latin typeface="Open Sans SemiBold"/>
                <a:ea typeface="Open Sans SemiBold"/>
                <a:cs typeface="Open Sans SemiBold"/>
                <a:sym typeface="Open Sans SemiBold"/>
              </a:rPr>
              <a:t>TRIAL STRUCTURE &amp; WHAT TO EXPECT</a:t>
            </a:r>
            <a:endParaRPr b="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02" name="Google Shape;202;p3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about the mock trial world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>
            <a:spLocks noGrp="1"/>
          </p:cNvSpPr>
          <p:nvPr>
            <p:ph type="ctrTitle" idx="4294967295"/>
          </p:nvPr>
        </p:nvSpPr>
        <p:spPr>
          <a:xfrm>
            <a:off x="0" y="769938"/>
            <a:ext cx="9144000" cy="7826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is mock trial?</a:t>
            </a:r>
            <a:endParaRPr sz="3600" b="0" dirty="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08" name="Google Shape;208;p34"/>
          <p:cNvSpPr txBox="1">
            <a:spLocks noGrp="1"/>
          </p:cNvSpPr>
          <p:nvPr>
            <p:ph type="subTitle" idx="4294967295"/>
          </p:nvPr>
        </p:nvSpPr>
        <p:spPr>
          <a:xfrm>
            <a:off x="152400" y="1552575"/>
            <a:ext cx="8839200" cy="1644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FFFFFF"/>
                </a:solidFill>
              </a:rPr>
              <a:t>Mock trial is a simulation of a </a:t>
            </a:r>
            <a:r>
              <a:rPr lang="en" sz="2000" b="1" dirty="0">
                <a:solidFill>
                  <a:srgbClr val="FFFFFF"/>
                </a:solidFill>
              </a:rPr>
              <a:t>civil jury trial</a:t>
            </a:r>
            <a:r>
              <a:rPr lang="en" sz="2000" dirty="0">
                <a:solidFill>
                  <a:srgbClr val="FFFFFF"/>
                </a:solidFill>
              </a:rPr>
              <a:t> where students </a:t>
            </a:r>
            <a:r>
              <a:rPr lang="en" sz="2000" b="1" dirty="0">
                <a:solidFill>
                  <a:srgbClr val="FFFFFF"/>
                </a:solidFill>
              </a:rPr>
              <a:t>portray attorneys and witnesses</a:t>
            </a:r>
            <a:r>
              <a:rPr lang="en" sz="2000" dirty="0">
                <a:solidFill>
                  <a:srgbClr val="FFFFFF"/>
                </a:solidFill>
              </a:rPr>
              <a:t>. The trial happens in the fictional jurisdiction of </a:t>
            </a:r>
            <a:r>
              <a:rPr lang="en" sz="2000" b="1" dirty="0">
                <a:solidFill>
                  <a:srgbClr val="FFFFFF"/>
                </a:solidFill>
              </a:rPr>
              <a:t>Midlands</a:t>
            </a:r>
            <a:r>
              <a:rPr lang="en" sz="2000" dirty="0">
                <a:solidFill>
                  <a:srgbClr val="FFFFFF"/>
                </a:solidFill>
              </a:rPr>
              <a:t>, which has its own: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FFFFFF"/>
                </a:solidFill>
              </a:rPr>
              <a:t>Case Law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FFFFFF"/>
                </a:solidFill>
              </a:rPr>
              <a:t>Statutes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FFFFFF"/>
                </a:solidFill>
              </a:rPr>
              <a:t>Rules of Evidence (similar to FRE)</a:t>
            </a: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title"/>
          </p:nvPr>
        </p:nvSpPr>
        <p:spPr>
          <a:xfrm>
            <a:off x="3408286" y="479850"/>
            <a:ext cx="5471699" cy="8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Year’s Case: </a:t>
            </a:r>
            <a:br>
              <a:rPr lang="en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b="1" i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Shannon Shahid v. Taylor Hopson</a:t>
            </a:r>
            <a:endParaRPr sz="1800" i="1" dirty="0"/>
          </a:p>
        </p:txBody>
      </p:sp>
      <p:sp>
        <p:nvSpPr>
          <p:cNvPr id="213" name="Google Shape;213;p35"/>
          <p:cNvSpPr txBox="1">
            <a:spLocks noGrp="1"/>
          </p:cNvSpPr>
          <p:nvPr>
            <p:ph type="body" idx="1"/>
          </p:nvPr>
        </p:nvSpPr>
        <p:spPr>
          <a:xfrm>
            <a:off x="3276600" y="1428750"/>
            <a:ext cx="5603385" cy="32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April 25, 2024, infamous Midlands millionaire Avery Bancroft died while aboard the Mid-Riverina Express (the “MRE”). </a:t>
            </a:r>
          </a:p>
          <a:p>
            <a:pPr marL="139700" indent="0">
              <a:buNone/>
            </a:pPr>
            <a:endParaRPr lang="en-US" sz="700" dirty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39700" indent="0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Bancroft had two children: Taylor Hopson and Shannon Shahid (Hopson’s younger half-sibling). According to Bancroft’s will, Hopson—who was also aboard the MRE when Bancroft died—would inherit most of Bancroft’s estate. </a:t>
            </a:r>
          </a:p>
          <a:p>
            <a:pPr marL="139700" indent="0">
              <a:buNone/>
            </a:pPr>
            <a:endParaRPr lang="en-US" sz="700" dirty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39700" indent="0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Shahid has alleged that Hopson caused Bancroft’s death and therefore cannot inherit any of Bancroft’s estate (under the applicable Midlands Slayer Statute).</a:t>
            </a:r>
          </a:p>
        </p:txBody>
      </p:sp>
      <p:pic>
        <p:nvPicPr>
          <p:cNvPr id="215" name="Google Shape;215;p35"/>
          <p:cNvPicPr preferRelativeResize="0"/>
          <p:nvPr/>
        </p:nvPicPr>
        <p:blipFill rotWithShape="1">
          <a:blip r:embed="rId3">
            <a:alphaModFix/>
          </a:blip>
          <a:srcRect b="13696"/>
          <a:stretch/>
        </p:blipFill>
        <p:spPr>
          <a:xfrm>
            <a:off x="597625" y="1848800"/>
            <a:ext cx="1675350" cy="144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6"/>
          <p:cNvSpPr txBox="1">
            <a:spLocks noGrp="1"/>
          </p:cNvSpPr>
          <p:nvPr>
            <p:ph type="ctrTitle" idx="4294967295"/>
          </p:nvPr>
        </p:nvSpPr>
        <p:spPr>
          <a:xfrm>
            <a:off x="0" y="522288"/>
            <a:ext cx="9144000" cy="6778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 dirty="0">
                <a:latin typeface="Open Sans SemiBold"/>
                <a:ea typeface="Open Sans SemiBold"/>
                <a:cs typeface="Open Sans SemiBold"/>
                <a:sym typeface="Open Sans SemiBold"/>
              </a:rPr>
              <a:t>New Case Information</a:t>
            </a:r>
            <a:endParaRPr sz="2800" b="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98" name="Google Shape;398;p56"/>
          <p:cNvSpPr txBox="1"/>
          <p:nvPr/>
        </p:nvSpPr>
        <p:spPr>
          <a:xfrm>
            <a:off x="609600" y="1200150"/>
            <a:ext cx="7924800" cy="3200400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-US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Familiar witness names. </a:t>
            </a: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This is AMTA’s 40th Anniversary, and this case offers witnesses who have all appeared in prior cases. </a:t>
            </a:r>
          </a:p>
          <a:p>
            <a:pPr lvl="0">
              <a:lnSpc>
                <a:spcPct val="90000"/>
              </a:lnSpc>
              <a:buClr>
                <a:schemeClr val="dk1"/>
              </a:buClr>
              <a:buSzPts val="1100"/>
            </a:pPr>
            <a:endParaRPr lang="en-US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-US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Many pre-admitted documents. </a:t>
            </a: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Students are responsible for orienting you to the pre-admitted evidence they want to highlight however they choose during the trial.</a:t>
            </a:r>
          </a:p>
          <a:p>
            <a:pPr lvl="0">
              <a:lnSpc>
                <a:spcPct val="90000"/>
              </a:lnSpc>
              <a:buClr>
                <a:schemeClr val="dk1"/>
              </a:buClr>
              <a:buSzPts val="1100"/>
            </a:pPr>
            <a:endParaRPr lang="en-US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-US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Changing trials. </a:t>
            </a: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Evidence available to students </a:t>
            </a:r>
            <a:r>
              <a:rPr lang="en-US" sz="1800" u="sng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changes</a:t>
            </a: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depending on witnesses called – </a:t>
            </a: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so subsequent trials may sound different. </a:t>
            </a:r>
            <a:endParaRPr lang="en-US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90000"/>
              </a:lnSpc>
              <a:buClr>
                <a:schemeClr val="dk1"/>
              </a:buClr>
              <a:buSzPts val="1100"/>
            </a:pPr>
            <a:endParaRPr lang="en-US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-US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Cause of death may vary by trial. </a:t>
            </a: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The evidence (including the autopsy) demonstrating the cause of Avery Bancroft’s death may also change. </a:t>
            </a:r>
          </a:p>
        </p:txBody>
      </p:sp>
    </p:spTree>
    <p:extLst>
      <p:ext uri="{BB962C8B-B14F-4D97-AF65-F5344CB8AC3E}">
        <p14:creationId xmlns:p14="http://schemas.microsoft.com/office/powerpoint/2010/main" val="36591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334300" cy="67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latin typeface="Open Sans SemiBold"/>
                <a:ea typeface="Open Sans SemiBold"/>
                <a:cs typeface="Open Sans SemiBold"/>
                <a:sym typeface="Open Sans SemiBold"/>
              </a:rPr>
              <a:t>TRIAL COMPONENTS</a:t>
            </a:r>
            <a:endParaRPr sz="2400" b="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228" name="Google Shape;228;p37"/>
          <p:cNvCxnSpPr>
            <a:endCxn id="229" idx="0"/>
          </p:cNvCxnSpPr>
          <p:nvPr/>
        </p:nvCxnSpPr>
        <p:spPr>
          <a:xfrm>
            <a:off x="6084450" y="-11700"/>
            <a:ext cx="0" cy="2190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229" name="Google Shape;229;p37"/>
          <p:cNvSpPr txBox="1"/>
          <p:nvPr/>
        </p:nvSpPr>
        <p:spPr>
          <a:xfrm>
            <a:off x="3436500" y="207300"/>
            <a:ext cx="52959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Pre-trial Matters / Introductions</a:t>
            </a:r>
            <a:endParaRPr sz="20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7"/>
          <p:cNvSpPr txBox="1"/>
          <p:nvPr/>
        </p:nvSpPr>
        <p:spPr>
          <a:xfrm>
            <a:off x="4218050" y="1656750"/>
            <a:ext cx="3749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Plaintiff</a:t>
            </a:r>
            <a:r>
              <a:rPr lang="en" sz="20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Case-in-Chief</a:t>
            </a:r>
            <a:endParaRPr sz="20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37"/>
          <p:cNvSpPr txBox="1"/>
          <p:nvPr/>
        </p:nvSpPr>
        <p:spPr>
          <a:xfrm>
            <a:off x="3643850" y="932013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Opening Statements</a:t>
            </a:r>
            <a:endParaRPr sz="20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37"/>
          <p:cNvSpPr txBox="1"/>
          <p:nvPr/>
        </p:nvSpPr>
        <p:spPr>
          <a:xfrm>
            <a:off x="4218050" y="3106200"/>
            <a:ext cx="3749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Defense Case-in-Chief</a:t>
            </a:r>
            <a:endParaRPr sz="20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" name="Google Shape;233;p37"/>
          <p:cNvSpPr txBox="1"/>
          <p:nvPr/>
        </p:nvSpPr>
        <p:spPr>
          <a:xfrm>
            <a:off x="3643850" y="2381463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Customary Break</a:t>
            </a:r>
            <a:endParaRPr sz="20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" name="Google Shape;234;p37"/>
          <p:cNvSpPr txBox="1"/>
          <p:nvPr/>
        </p:nvSpPr>
        <p:spPr>
          <a:xfrm>
            <a:off x="4200675" y="4555650"/>
            <a:ext cx="4018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Closing Arguments / Rebuttal</a:t>
            </a:r>
            <a:endParaRPr sz="20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" name="Google Shape;235;p37"/>
          <p:cNvSpPr txBox="1"/>
          <p:nvPr/>
        </p:nvSpPr>
        <p:spPr>
          <a:xfrm>
            <a:off x="3761175" y="3830913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Customary Break</a:t>
            </a:r>
            <a:endParaRPr sz="20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6" name="Google Shape;236;p37"/>
          <p:cNvCxnSpPr/>
          <p:nvPr/>
        </p:nvCxnSpPr>
        <p:spPr>
          <a:xfrm>
            <a:off x="6092600" y="3483713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37" name="Google Shape;237;p37"/>
          <p:cNvCxnSpPr/>
          <p:nvPr/>
        </p:nvCxnSpPr>
        <p:spPr>
          <a:xfrm>
            <a:off x="6092600" y="4233663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38" name="Google Shape;238;p37"/>
          <p:cNvCxnSpPr/>
          <p:nvPr/>
        </p:nvCxnSpPr>
        <p:spPr>
          <a:xfrm>
            <a:off x="6092600" y="2758975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39" name="Google Shape;239;p37"/>
          <p:cNvCxnSpPr/>
          <p:nvPr/>
        </p:nvCxnSpPr>
        <p:spPr>
          <a:xfrm>
            <a:off x="6092600" y="2034250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40" name="Google Shape;240;p37"/>
          <p:cNvCxnSpPr/>
          <p:nvPr/>
        </p:nvCxnSpPr>
        <p:spPr>
          <a:xfrm>
            <a:off x="6092600" y="1309525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41" name="Google Shape;241;p37"/>
          <p:cNvCxnSpPr/>
          <p:nvPr/>
        </p:nvCxnSpPr>
        <p:spPr>
          <a:xfrm>
            <a:off x="6084450" y="596938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3" name="Google Shape;340;p50">
            <a:extLst>
              <a:ext uri="{FF2B5EF4-FFF2-40B4-BE49-F238E27FC236}">
                <a16:creationId xmlns:a16="http://schemas.microsoft.com/office/drawing/2014/main" id="{F8637DEC-4353-8C3E-417C-C30A31455FEB}"/>
              </a:ext>
            </a:extLst>
          </p:cNvPr>
          <p:cNvSpPr txBox="1"/>
          <p:nvPr/>
        </p:nvSpPr>
        <p:spPr>
          <a:xfrm>
            <a:off x="442400" y="2356550"/>
            <a:ext cx="2119650" cy="2101213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Open Sans SemiBold"/>
                <a:ea typeface="Open Sans SemiBold"/>
                <a:cs typeface="Open Sans SemiBold"/>
                <a:sym typeface="Open Sans SemiBold"/>
              </a:rPr>
              <a:t>PRESIDING, SCORING, &amp; COMMENTING</a:t>
            </a:r>
            <a:endParaRPr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7" name="Google Shape;257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evaluate the round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Your Role</a:t>
            </a:r>
            <a:endParaRPr sz="3000"/>
          </a:p>
        </p:txBody>
      </p:sp>
      <p:sp>
        <p:nvSpPr>
          <p:cNvPr id="263" name="Google Shape;263;p40"/>
          <p:cNvSpPr txBox="1"/>
          <p:nvPr/>
        </p:nvSpPr>
        <p:spPr>
          <a:xfrm>
            <a:off x="313436" y="2024997"/>
            <a:ext cx="21474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are here to judge the trials and evaluate the students’ performances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will do so in panels of two or more individuals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4" name="Google Shape;264;p40"/>
          <p:cNvPicPr preferRelativeResize="0"/>
          <p:nvPr/>
        </p:nvPicPr>
        <p:blipFill rotWithShape="1">
          <a:blip r:embed="rId4">
            <a:alphaModFix/>
          </a:blip>
          <a:srcRect l="12337" t="7020" r="12110" b="20824"/>
          <a:stretch/>
        </p:blipFill>
        <p:spPr>
          <a:xfrm>
            <a:off x="4027950" y="519375"/>
            <a:ext cx="1328681" cy="1269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0"/>
          <p:cNvSpPr txBox="1"/>
          <p:nvPr/>
        </p:nvSpPr>
        <p:spPr>
          <a:xfrm>
            <a:off x="3366831" y="2296075"/>
            <a:ext cx="2688300" cy="2315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Score </a:t>
            </a: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en-US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(if needed)</a:t>
            </a:r>
            <a:endParaRPr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Provide feedback</a:t>
            </a: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Preside </a:t>
            </a: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(rule on objections, keep trial moving)</a:t>
            </a:r>
            <a:endParaRPr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" name="Google Shape;266;p40"/>
          <p:cNvSpPr txBox="1"/>
          <p:nvPr/>
        </p:nvSpPr>
        <p:spPr>
          <a:xfrm>
            <a:off x="6187331" y="2320319"/>
            <a:ext cx="2651700" cy="2290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Score</a:t>
            </a:r>
            <a:endParaRPr sz="1800" b="1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Provide feedback</a:t>
            </a:r>
            <a:endParaRPr sz="1800" b="1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" name="Google Shape;267;p40"/>
          <p:cNvSpPr txBox="1"/>
          <p:nvPr/>
        </p:nvSpPr>
        <p:spPr>
          <a:xfrm>
            <a:off x="3329850" y="1990425"/>
            <a:ext cx="2724900" cy="305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PRESIDER</a:t>
            </a:r>
            <a:endParaRPr sz="22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" name="Google Shape;268;p40"/>
          <p:cNvSpPr txBox="1"/>
          <p:nvPr/>
        </p:nvSpPr>
        <p:spPr>
          <a:xfrm>
            <a:off x="6169050" y="1990425"/>
            <a:ext cx="2688300" cy="3300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SCORER</a:t>
            </a:r>
            <a:endParaRPr sz="22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9" name="Google Shape;269;p40"/>
          <p:cNvPicPr preferRelativeResize="0"/>
          <p:nvPr/>
        </p:nvPicPr>
        <p:blipFill rotWithShape="1">
          <a:blip r:embed="rId4">
            <a:alphaModFix/>
          </a:blip>
          <a:srcRect l="12337" t="7020" r="12110" b="20824"/>
          <a:stretch/>
        </p:blipFill>
        <p:spPr>
          <a:xfrm>
            <a:off x="6848838" y="519375"/>
            <a:ext cx="1328680" cy="126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>
          <a:extLst>
            <a:ext uri="{FF2B5EF4-FFF2-40B4-BE49-F238E27FC236}">
              <a16:creationId xmlns:a16="http://schemas.microsoft.com/office/drawing/2014/main" id="{5DE5DED9-E44F-8FF5-B73D-DCBD72A0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>
            <a:extLst>
              <a:ext uri="{FF2B5EF4-FFF2-40B4-BE49-F238E27FC236}">
                <a16:creationId xmlns:a16="http://schemas.microsoft.com/office/drawing/2014/main" id="{0E3F5262-73BD-929D-ED17-A8905E23424D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0" y="565150"/>
            <a:ext cx="9144000" cy="677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latin typeface="Open Sans SemiBold"/>
                <a:ea typeface="Open Sans SemiBold"/>
                <a:cs typeface="Open Sans SemiBold"/>
                <a:sym typeface="Open Sans SemiBold"/>
              </a:rPr>
              <a:t>PRESIDER: RULING ON OBJECTIONS</a:t>
            </a:r>
            <a:endParaRPr sz="3600" b="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0" name="Google Shape;340;p50">
            <a:extLst>
              <a:ext uri="{FF2B5EF4-FFF2-40B4-BE49-F238E27FC236}">
                <a16:creationId xmlns:a16="http://schemas.microsoft.com/office/drawing/2014/main" id="{37CD144F-041B-87C5-2FDC-4035C568385B}"/>
              </a:ext>
            </a:extLst>
          </p:cNvPr>
          <p:cNvSpPr txBox="1"/>
          <p:nvPr/>
        </p:nvSpPr>
        <p:spPr>
          <a:xfrm>
            <a:off x="775950" y="971550"/>
            <a:ext cx="7592100" cy="3309934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 general, please allow students to be heard on objections. We want them to display what they do (and don’t) know. 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Try not to let objection arguments drag on too long. Allowing each advocate one or two times to speak should be sufficient for ruling on most objections.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do not raise your own objections and do not question the witnesses yourself.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You have discretion and final say in your rulings. </a:t>
            </a:r>
          </a:p>
        </p:txBody>
      </p:sp>
    </p:spTree>
    <p:extLst>
      <p:ext uri="{BB962C8B-B14F-4D97-AF65-F5344CB8AC3E}">
        <p14:creationId xmlns:p14="http://schemas.microsoft.com/office/powerpoint/2010/main" val="199669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>
          <a:extLst>
            <a:ext uri="{FF2B5EF4-FFF2-40B4-BE49-F238E27FC236}">
              <a16:creationId xmlns:a16="http://schemas.microsoft.com/office/drawing/2014/main" id="{2764579E-7C68-D9D2-D378-1BDE8D67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0">
            <a:extLst>
              <a:ext uri="{FF2B5EF4-FFF2-40B4-BE49-F238E27FC236}">
                <a16:creationId xmlns:a16="http://schemas.microsoft.com/office/drawing/2014/main" id="{894E6BF0-BAF1-152A-6FEE-531CEAE470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76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Unique Aspects of Trials in Midlands</a:t>
            </a:r>
            <a:endParaRPr sz="2200" dirty="0"/>
          </a:p>
        </p:txBody>
      </p:sp>
      <p:sp>
        <p:nvSpPr>
          <p:cNvPr id="263" name="Google Shape;263;p40">
            <a:extLst>
              <a:ext uri="{FF2B5EF4-FFF2-40B4-BE49-F238E27FC236}">
                <a16:creationId xmlns:a16="http://schemas.microsoft.com/office/drawing/2014/main" id="{C0F887F9-D6A5-54AB-DCBE-7D84F1CCAA04}"/>
              </a:ext>
            </a:extLst>
          </p:cNvPr>
          <p:cNvSpPr txBox="1"/>
          <p:nvPr/>
        </p:nvSpPr>
        <p:spPr>
          <a:xfrm>
            <a:off x="313436" y="2024997"/>
            <a:ext cx="21474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FFFF"/>
                </a:solidFill>
              </a:rPr>
              <a:t>Differences from real-world trials</a:t>
            </a:r>
          </a:p>
        </p:txBody>
      </p:sp>
      <p:sp>
        <p:nvSpPr>
          <p:cNvPr id="265" name="Google Shape;265;p40">
            <a:extLst>
              <a:ext uri="{FF2B5EF4-FFF2-40B4-BE49-F238E27FC236}">
                <a16:creationId xmlns:a16="http://schemas.microsoft.com/office/drawing/2014/main" id="{07DF7B7B-530E-E785-D0E6-656A52EB6744}"/>
              </a:ext>
            </a:extLst>
          </p:cNvPr>
          <p:cNvSpPr txBox="1"/>
          <p:nvPr/>
        </p:nvSpPr>
        <p:spPr>
          <a:xfrm>
            <a:off x="3366830" y="895350"/>
            <a:ext cx="5490519" cy="3715825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objections to openings or closings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Defense MUST open after plaintiff opens (no </a:t>
            </a:r>
            <a:r>
              <a:rPr lang="en-US" sz="150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deferred openings)</a:t>
            </a:r>
            <a:endParaRPr lang="en-US" sz="15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motions in </a:t>
            </a:r>
            <a:r>
              <a:rPr lang="en-US" sz="1500" dirty="0" err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limine</a:t>
            </a: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, for a directed verdict, or mistrial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side bars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scope limitations on cross-examination (but scope is limited on re-direct and re-cross examination)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All witnesses MUST be cross examined 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tendering of expert witnesses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binding law or precedents, other than those provided in Midlands statutes and the case law included in the case packet</a:t>
            </a:r>
          </a:p>
          <a:p>
            <a:pPr marL="342900" lvl="1" indent="-34290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Constitutional objections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50725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Ballot</a:t>
            </a:r>
            <a:endParaRPr sz="3000"/>
          </a:p>
        </p:txBody>
      </p:sp>
      <p:sp>
        <p:nvSpPr>
          <p:cNvPr id="301" name="Google Shape;301;p45"/>
          <p:cNvSpPr txBox="1"/>
          <p:nvPr/>
        </p:nvSpPr>
        <p:spPr>
          <a:xfrm>
            <a:off x="442400" y="2167525"/>
            <a:ext cx="23031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Ballot has 3 carbon copy pages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Don’t write on the full stack!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 sure to set each page directly on the table to write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2" name="Google Shape;30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1975" y="135237"/>
            <a:ext cx="2957099" cy="4873024"/>
          </a:xfrm>
          <a:prstGeom prst="rect">
            <a:avLst/>
          </a:prstGeom>
          <a:solidFill>
            <a:srgbClr val="8CB3E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627400" cy="67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Ballot Organization</a:t>
            </a:r>
            <a:endParaRPr sz="2800"/>
          </a:p>
        </p:txBody>
      </p:sp>
      <p:sp>
        <p:nvSpPr>
          <p:cNvPr id="308" name="Google Shape;308;p46"/>
          <p:cNvSpPr txBox="1"/>
          <p:nvPr/>
        </p:nvSpPr>
        <p:spPr>
          <a:xfrm>
            <a:off x="442400" y="2167525"/>
            <a:ext cx="21474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LEFT</a:t>
            </a:r>
            <a:endParaRPr sz="18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Plaintiff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RIGHT</a:t>
            </a:r>
            <a:endParaRPr sz="18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Defense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Defense scores are shaded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9" name="Google Shape;309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04537" y="135238"/>
            <a:ext cx="2957099" cy="4873024"/>
          </a:xfrm>
          <a:prstGeom prst="rect">
            <a:avLst/>
          </a:prstGeom>
          <a:solidFill>
            <a:srgbClr val="8CB3E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0" name="Google Shape;310;p46"/>
          <p:cNvSpPr/>
          <p:nvPr/>
        </p:nvSpPr>
        <p:spPr>
          <a:xfrm>
            <a:off x="4826637" y="1195075"/>
            <a:ext cx="1054500" cy="2624400"/>
          </a:xfrm>
          <a:prstGeom prst="rect">
            <a:avLst/>
          </a:prstGeom>
          <a:noFill/>
          <a:ln w="38100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46"/>
          <p:cNvSpPr/>
          <p:nvPr/>
        </p:nvSpPr>
        <p:spPr>
          <a:xfrm>
            <a:off x="6124803" y="1195076"/>
            <a:ext cx="1054500" cy="2624400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6"/>
          <p:cNvSpPr txBox="1"/>
          <p:nvPr/>
        </p:nvSpPr>
        <p:spPr>
          <a:xfrm>
            <a:off x="3001346" y="1688100"/>
            <a:ext cx="1581625" cy="36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Plaintiff (</a:t>
            </a:r>
            <a:r>
              <a:rPr lang="el-GR" sz="1800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π</a:t>
            </a:r>
            <a:r>
              <a:rPr lang="en-US" sz="1800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)</a:t>
            </a:r>
            <a:endParaRPr sz="1800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313" name="Google Shape;313;p46"/>
          <p:cNvCxnSpPr>
            <a:cxnSpLocks/>
            <a:stCxn id="312" idx="2"/>
            <a:endCxn id="310" idx="1"/>
          </p:cNvCxnSpPr>
          <p:nvPr/>
        </p:nvCxnSpPr>
        <p:spPr>
          <a:xfrm rot="16200000" flipH="1">
            <a:off x="4081460" y="1762098"/>
            <a:ext cx="455876" cy="1034478"/>
          </a:xfrm>
          <a:prstGeom prst="bentConnector2">
            <a:avLst/>
          </a:prstGeom>
          <a:noFill/>
          <a:ln w="19050" cap="flat" cmpd="sng">
            <a:solidFill>
              <a:srgbClr val="294667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314" name="Google Shape;314;p46"/>
          <p:cNvSpPr txBox="1"/>
          <p:nvPr/>
        </p:nvSpPr>
        <p:spPr>
          <a:xfrm>
            <a:off x="7563502" y="3339250"/>
            <a:ext cx="1580498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Defense (</a:t>
            </a:r>
            <a:r>
              <a:rPr lang="el-GR" sz="1800" dirty="0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Δ</a:t>
            </a:r>
            <a:r>
              <a:rPr lang="en" sz="1800" dirty="0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)</a:t>
            </a:r>
            <a:endParaRPr sz="1800" dirty="0">
              <a:solidFill>
                <a:schemeClr val="accent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315" name="Google Shape;315;p46"/>
          <p:cNvCxnSpPr>
            <a:cxnSpLocks/>
            <a:stCxn id="314" idx="0"/>
            <a:endCxn id="311" idx="3"/>
          </p:cNvCxnSpPr>
          <p:nvPr/>
        </p:nvCxnSpPr>
        <p:spPr>
          <a:xfrm rot="16200000" flipV="1">
            <a:off x="7350540" y="2336039"/>
            <a:ext cx="831974" cy="1174448"/>
          </a:xfrm>
          <a:prstGeom prst="bentConnector2">
            <a:avLst/>
          </a:prstGeom>
          <a:noFill/>
          <a:ln w="19050" cap="flat" cmpd="sng">
            <a:solidFill>
              <a:schemeClr val="accent6"/>
            </a:solidFill>
            <a:prstDash val="dot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Using the Ballot</a:t>
            </a:r>
            <a:endParaRPr sz="3000"/>
          </a:p>
        </p:txBody>
      </p:sp>
      <p:sp>
        <p:nvSpPr>
          <p:cNvPr id="382" name="Google Shape;382;p54"/>
          <p:cNvSpPr txBox="1"/>
          <p:nvPr/>
        </p:nvSpPr>
        <p:spPr>
          <a:xfrm>
            <a:off x="345598" y="2386145"/>
            <a:ext cx="2676970" cy="143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After each witness has finished, you should have four scores filled out:</a:t>
            </a:r>
            <a:endParaRPr lang="en-US" sz="18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-US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Directing attorney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-US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Witness on direct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-US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Witness on cross</a:t>
            </a:r>
          </a:p>
          <a:p>
            <a:r>
              <a:rPr lang="en-US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-Crossing attorney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Google Shape;314;p46">
            <a:extLst>
              <a:ext uri="{FF2B5EF4-FFF2-40B4-BE49-F238E27FC236}">
                <a16:creationId xmlns:a16="http://schemas.microsoft.com/office/drawing/2014/main" id="{6A4F1AFA-9169-3CD5-7EC0-22C2FF89579F}"/>
              </a:ext>
            </a:extLst>
          </p:cNvPr>
          <p:cNvSpPr txBox="1"/>
          <p:nvPr/>
        </p:nvSpPr>
        <p:spPr>
          <a:xfrm>
            <a:off x="7010399" y="2111093"/>
            <a:ext cx="1143001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Defense</a:t>
            </a:r>
            <a:endParaRPr sz="1800" dirty="0">
              <a:solidFill>
                <a:schemeClr val="accent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" name="Google Shape;312;p46">
            <a:extLst>
              <a:ext uri="{FF2B5EF4-FFF2-40B4-BE49-F238E27FC236}">
                <a16:creationId xmlns:a16="http://schemas.microsoft.com/office/drawing/2014/main" id="{77FD97FB-924C-3B0E-D56E-1AD4BA4E9511}"/>
              </a:ext>
            </a:extLst>
          </p:cNvPr>
          <p:cNvSpPr txBox="1"/>
          <p:nvPr/>
        </p:nvSpPr>
        <p:spPr>
          <a:xfrm>
            <a:off x="3974776" y="2111094"/>
            <a:ext cx="1388036" cy="36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Plaintiff</a:t>
            </a:r>
            <a:endParaRPr sz="1800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7" name="Google Shape;340;p50">
            <a:extLst>
              <a:ext uri="{FF2B5EF4-FFF2-40B4-BE49-F238E27FC236}">
                <a16:creationId xmlns:a16="http://schemas.microsoft.com/office/drawing/2014/main" id="{494CDCD8-95A9-9CC5-2498-57F1BBA901B0}"/>
              </a:ext>
            </a:extLst>
          </p:cNvPr>
          <p:cNvSpPr txBox="1"/>
          <p:nvPr/>
        </p:nvSpPr>
        <p:spPr>
          <a:xfrm>
            <a:off x="3414441" y="3333750"/>
            <a:ext cx="5427431" cy="1438011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Editing: If you need to change a score, cross it off and re-write the modified score next to it clearly </a:t>
            </a:r>
          </a:p>
        </p:txBody>
      </p:sp>
      <p:pic>
        <p:nvPicPr>
          <p:cNvPr id="8" name="Picture 7" descr="A blue and white rectangle&#10;&#10;Description automatically generated">
            <a:extLst>
              <a:ext uri="{FF2B5EF4-FFF2-40B4-BE49-F238E27FC236}">
                <a16:creationId xmlns:a16="http://schemas.microsoft.com/office/drawing/2014/main" id="{CE26626B-2143-9342-0964-9AEAF29CE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693603"/>
            <a:ext cx="5529305" cy="137779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>
          <a:extLst>
            <a:ext uri="{FF2B5EF4-FFF2-40B4-BE49-F238E27FC236}">
              <a16:creationId xmlns:a16="http://schemas.microsoft.com/office/drawing/2014/main" id="{DD0F2C34-A4D1-2ED0-EA39-48C345111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1">
            <a:extLst>
              <a:ext uri="{FF2B5EF4-FFF2-40B4-BE49-F238E27FC236}">
                <a16:creationId xmlns:a16="http://schemas.microsoft.com/office/drawing/2014/main" id="{13C4BAC8-D82F-0D6D-E37F-646933E90D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7300" y="980025"/>
            <a:ext cx="7709400" cy="249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6000" dirty="0"/>
              <a:t>Remember: Witnesses are scored </a:t>
            </a:r>
            <a:r>
              <a:rPr lang="en" sz="6000" u="sng" dirty="0"/>
              <a:t>twice</a:t>
            </a:r>
            <a:r>
              <a:rPr lang="en" sz="6000" dirty="0"/>
              <a:t> – on Direct AND Cross!</a:t>
            </a:r>
          </a:p>
        </p:txBody>
      </p:sp>
    </p:spTree>
    <p:extLst>
      <p:ext uri="{BB962C8B-B14F-4D97-AF65-F5344CB8AC3E}">
        <p14:creationId xmlns:p14="http://schemas.microsoft.com/office/powerpoint/2010/main" val="3245262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/>
          <p:cNvSpPr txBox="1">
            <a:spLocks noGrp="1"/>
          </p:cNvSpPr>
          <p:nvPr>
            <p:ph type="ctrTitle" idx="4294967295"/>
          </p:nvPr>
        </p:nvSpPr>
        <p:spPr>
          <a:xfrm>
            <a:off x="0" y="587375"/>
            <a:ext cx="6934200" cy="677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latin typeface="Open Sans SemiBold"/>
                <a:ea typeface="Open Sans SemiBold"/>
                <a:cs typeface="Open Sans SemiBold"/>
                <a:sym typeface="Open Sans SemiBold"/>
              </a:rPr>
              <a:t>No Separate Scores For:</a:t>
            </a:r>
            <a:endParaRPr sz="3600" b="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0" name="Google Shape;340;p50"/>
          <p:cNvSpPr txBox="1"/>
          <p:nvPr/>
        </p:nvSpPr>
        <p:spPr>
          <a:xfrm>
            <a:off x="775950" y="1268321"/>
            <a:ext cx="7592100" cy="2730000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Pre-trial matters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Re-direct examinations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Re-cross examinations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Rebuttal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Objections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Instead, you can consider these in the corresponding scored portion (for example, the rebuttal may influence your score for closing).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08534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1"/>
          <p:cNvSpPr txBox="1">
            <a:spLocks noGrp="1"/>
          </p:cNvSpPr>
          <p:nvPr>
            <p:ph type="body" idx="1"/>
          </p:nvPr>
        </p:nvSpPr>
        <p:spPr>
          <a:xfrm>
            <a:off x="717300" y="980025"/>
            <a:ext cx="7709400" cy="249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6600" dirty="0"/>
              <a:t>Score as you go &amp; write scores on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6600" dirty="0"/>
              <a:t>the ballot!</a:t>
            </a:r>
            <a:endParaRPr lang="en-US" sz="7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>
          <a:extLst>
            <a:ext uri="{FF2B5EF4-FFF2-40B4-BE49-F238E27FC236}">
              <a16:creationId xmlns:a16="http://schemas.microsoft.com/office/drawing/2014/main" id="{8CCA4595-5542-F565-7820-21D7CABBE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1">
            <a:extLst>
              <a:ext uri="{FF2B5EF4-FFF2-40B4-BE49-F238E27FC236}">
                <a16:creationId xmlns:a16="http://schemas.microsoft.com/office/drawing/2014/main" id="{403ECE1E-3778-6E4A-8198-C6A974B198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000" y="819150"/>
            <a:ext cx="8382000" cy="2652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indent="-914400">
              <a:buAutoNum type="arabicPeriod"/>
            </a:pPr>
            <a:endParaRPr lang="en" sz="4000" dirty="0"/>
          </a:p>
          <a:p>
            <a:pPr marL="0" indent="0">
              <a:buNone/>
            </a:pPr>
            <a:r>
              <a:rPr lang="en" sz="4000" dirty="0"/>
              <a:t>You’re not reaching a verdict.</a:t>
            </a:r>
          </a:p>
          <a:p>
            <a:pPr marL="0" indent="0">
              <a:buNone/>
            </a:pPr>
            <a:endParaRPr lang="en" sz="4000" dirty="0"/>
          </a:p>
          <a:p>
            <a:pPr marL="0" indent="0">
              <a:buNone/>
            </a:pPr>
            <a:r>
              <a:rPr lang="en" sz="4000" dirty="0"/>
              <a:t>Score on your own (don’t confer with co-judge on scores).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942493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Scoring Framework</a:t>
            </a:r>
            <a:endParaRPr sz="2400"/>
          </a:p>
        </p:txBody>
      </p:sp>
      <p:sp>
        <p:nvSpPr>
          <p:cNvPr id="322" name="Google Shape;322;p47"/>
          <p:cNvSpPr txBox="1">
            <a:spLocks noGrp="1"/>
          </p:cNvSpPr>
          <p:nvPr>
            <p:ph type="body" idx="1"/>
          </p:nvPr>
        </p:nvSpPr>
        <p:spPr>
          <a:xfrm>
            <a:off x="434325" y="1739550"/>
            <a:ext cx="22722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/>
              <a:t>RANGE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Score from </a:t>
            </a:r>
            <a:r>
              <a:rPr lang="en" sz="1800" b="1" dirty="0"/>
              <a:t>1-10</a:t>
            </a:r>
            <a:r>
              <a:rPr lang="en" sz="1800" dirty="0"/>
              <a:t>, with 10 being the best score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No decimals, only whole numbers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No zeros*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 dirty="0"/>
              <a:t>* Unless the role didn’t occur</a:t>
            </a:r>
            <a:endParaRPr sz="1200" dirty="0"/>
          </a:p>
        </p:txBody>
      </p:sp>
      <p:sp>
        <p:nvSpPr>
          <p:cNvPr id="321" name="Google Shape;321;p47"/>
          <p:cNvSpPr txBox="1">
            <a:spLocks noGrp="1"/>
          </p:cNvSpPr>
          <p:nvPr>
            <p:ph type="body" idx="2"/>
          </p:nvPr>
        </p:nvSpPr>
        <p:spPr>
          <a:xfrm>
            <a:off x="3298975" y="1739550"/>
            <a:ext cx="28113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/>
              <a:t>DIFFERENTIATE</a:t>
            </a:r>
            <a:endParaRPr lang="en" sz="1800" dirty="0"/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US" sz="1800" dirty="0"/>
              <a:t>Use scores to differentiate performances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US" sz="1800" dirty="0"/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" sz="1800" dirty="0"/>
              <a:t>Scale doesn’t matter, just be internally consistent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Scoring Framework</a:t>
            </a:r>
            <a:endParaRPr sz="2400"/>
          </a:p>
        </p:txBody>
      </p:sp>
      <p:sp>
        <p:nvSpPr>
          <p:cNvPr id="322" name="Google Shape;322;p47"/>
          <p:cNvSpPr txBox="1">
            <a:spLocks noGrp="1"/>
          </p:cNvSpPr>
          <p:nvPr>
            <p:ph type="body" idx="1"/>
          </p:nvPr>
        </p:nvSpPr>
        <p:spPr>
          <a:xfrm>
            <a:off x="152401" y="1739550"/>
            <a:ext cx="2666999" cy="31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dirty="0"/>
              <a:t>What </a:t>
            </a:r>
            <a:r>
              <a:rPr lang="en-US" sz="1800" b="1" u="sng" dirty="0"/>
              <a:t>TO</a:t>
            </a:r>
            <a:r>
              <a:rPr lang="en-US" sz="1800" b="1" dirty="0"/>
              <a:t> Consider</a:t>
            </a:r>
            <a:endParaRPr sz="1800" dirty="0"/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600" dirty="0"/>
              <a:t>Presentation/poise</a:t>
            </a: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600" dirty="0"/>
              <a:t>Knowledge of the facts/rules of evidence</a:t>
            </a: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600" dirty="0"/>
              <a:t>Ability to present a case on direct/control witnesses on cross</a:t>
            </a: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600" dirty="0"/>
              <a:t>Witness credibility and character</a:t>
            </a:r>
          </a:p>
        </p:txBody>
      </p:sp>
      <p:sp>
        <p:nvSpPr>
          <p:cNvPr id="321" name="Google Shape;321;p47"/>
          <p:cNvSpPr txBox="1">
            <a:spLocks noGrp="1"/>
          </p:cNvSpPr>
          <p:nvPr>
            <p:ph type="body" idx="2"/>
          </p:nvPr>
        </p:nvSpPr>
        <p:spPr>
          <a:xfrm>
            <a:off x="2971800" y="1739550"/>
            <a:ext cx="3138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dirty="0"/>
              <a:t>What </a:t>
            </a:r>
            <a:r>
              <a:rPr lang="en-US" sz="1800" b="1" u="sng" dirty="0"/>
              <a:t>NOT</a:t>
            </a:r>
            <a:r>
              <a:rPr lang="en-US" sz="1800" b="1" dirty="0"/>
              <a:t> to Consider</a:t>
            </a:r>
            <a:endParaRPr sz="1800" dirty="0"/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-US" sz="1600" dirty="0"/>
              <a:t>What you saw in prior trials</a:t>
            </a: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-US" sz="1600" dirty="0"/>
              <a:t>Which side would win in a real trial (merits)</a:t>
            </a: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-US" sz="1600" dirty="0"/>
              <a:t>Student health precautions (like masks)</a:t>
            </a:r>
            <a:endParaRPr lang="en" sz="1600" dirty="0"/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" sz="1600" dirty="0"/>
              <a:t>Attire of attorneys or witnesses*</a:t>
            </a:r>
            <a:endParaRPr sz="1600" dirty="0"/>
          </a:p>
        </p:txBody>
      </p:sp>
      <p:sp>
        <p:nvSpPr>
          <p:cNvPr id="2" name="Google Shape;321;p47">
            <a:extLst>
              <a:ext uri="{FF2B5EF4-FFF2-40B4-BE49-F238E27FC236}">
                <a16:creationId xmlns:a16="http://schemas.microsoft.com/office/drawing/2014/main" id="{191AFD99-3548-7F4E-7847-09B928B8082F}"/>
              </a:ext>
            </a:extLst>
          </p:cNvPr>
          <p:cNvSpPr txBox="1">
            <a:spLocks/>
          </p:cNvSpPr>
          <p:nvPr/>
        </p:nvSpPr>
        <p:spPr>
          <a:xfrm>
            <a:off x="3116031" y="4171028"/>
            <a:ext cx="2537475" cy="10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dirty="0"/>
              <a:t>*Witnesses are allowed to wear costumes, but are not required to do so</a:t>
            </a:r>
          </a:p>
        </p:txBody>
      </p:sp>
    </p:spTree>
    <p:extLst>
      <p:ext uri="{BB962C8B-B14F-4D97-AF65-F5344CB8AC3E}">
        <p14:creationId xmlns:p14="http://schemas.microsoft.com/office/powerpoint/2010/main" val="1992321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Individual Awards</a:t>
            </a:r>
            <a:endParaRPr sz="2400"/>
          </a:p>
        </p:txBody>
      </p:sp>
      <p:sp>
        <p:nvSpPr>
          <p:cNvPr id="405" name="Google Shape;405;p57"/>
          <p:cNvSpPr txBox="1"/>
          <p:nvPr/>
        </p:nvSpPr>
        <p:spPr>
          <a:xfrm>
            <a:off x="0" y="2085525"/>
            <a:ext cx="2694900" cy="24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Write the student’s REAL name, not their character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Circle P or D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Must</a:t>
            </a: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fill out all four slots</a:t>
            </a: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" name="Picture 2" descr="A blue paper with black text&#10;&#10;Description automatically generated">
            <a:extLst>
              <a:ext uri="{FF2B5EF4-FFF2-40B4-BE49-F238E27FC236}">
                <a16:creationId xmlns:a16="http://schemas.microsoft.com/office/drawing/2014/main" id="{8CAE5EF6-4C0B-3669-4260-8B4DB6F21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015" y="1581150"/>
            <a:ext cx="5667668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>
          <a:extLst>
            <a:ext uri="{FF2B5EF4-FFF2-40B4-BE49-F238E27FC236}">
              <a16:creationId xmlns:a16="http://schemas.microsoft.com/office/drawing/2014/main" id="{0AF90912-0486-5168-DB2C-9742EDB1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>
            <a:extLst>
              <a:ext uri="{FF2B5EF4-FFF2-40B4-BE49-F238E27FC236}">
                <a16:creationId xmlns:a16="http://schemas.microsoft.com/office/drawing/2014/main" id="{ADD8CFB3-B81C-83D7-938B-CA643C603D9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0" y="565150"/>
            <a:ext cx="6111875" cy="677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u="sng" dirty="0">
                <a:latin typeface="Open Sans SemiBold"/>
                <a:ea typeface="Open Sans SemiBold"/>
                <a:cs typeface="Open Sans SemiBold"/>
                <a:sym typeface="Open Sans SemiBold"/>
              </a:rPr>
              <a:t>Scoring Consistency</a:t>
            </a:r>
            <a:endParaRPr sz="3600" b="0" u="sng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0" name="Google Shape;340;p50">
            <a:extLst>
              <a:ext uri="{FF2B5EF4-FFF2-40B4-BE49-F238E27FC236}">
                <a16:creationId xmlns:a16="http://schemas.microsoft.com/office/drawing/2014/main" id="{17F7799D-5EFF-E4C0-A256-4C3AFCA175A8}"/>
              </a:ext>
            </a:extLst>
          </p:cNvPr>
          <p:cNvSpPr txBox="1"/>
          <p:nvPr/>
        </p:nvSpPr>
        <p:spPr>
          <a:xfrm>
            <a:off x="775950" y="930739"/>
            <a:ext cx="7592100" cy="3309934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>
              <a:buClr>
                <a:srgbClr val="294667"/>
              </a:buClr>
              <a:buSzPts val="1800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342900"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Due to unfortunate issues in the past, we need to share: Please don’t consider students’ race, gender, age, sexual orientation, or similar factors when scoring. </a:t>
            </a:r>
          </a:p>
          <a:p>
            <a:pPr marL="114300">
              <a:buClr>
                <a:srgbClr val="294667"/>
              </a:buClr>
              <a:buSzPts val="1800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Case-Specific Note: In this case, two witnesses have been in a romantic relationship. The genders of those witnesses might not be something students can control. Whether those witnesses are the same gender or different genders should not play a role in how you score those witnesses or impact your </a:t>
            </a:r>
            <a:r>
              <a:rPr lang="en" sz="1800" dirty="0" err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feedba</a:t>
            </a: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ck</a:t>
            </a: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342900"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apply criteria for excellence consistently across all competitors, focusing on performance quality and competency.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45079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>
          <a:extLst>
            <a:ext uri="{FF2B5EF4-FFF2-40B4-BE49-F238E27FC236}">
              <a16:creationId xmlns:a16="http://schemas.microsoft.com/office/drawing/2014/main" id="{2EAEC32F-EE29-C401-0125-85F7A5500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>
            <a:extLst>
              <a:ext uri="{FF2B5EF4-FFF2-40B4-BE49-F238E27FC236}">
                <a16:creationId xmlns:a16="http://schemas.microsoft.com/office/drawing/2014/main" id="{882D9640-8668-E11D-7A9C-322BCF29B576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0" y="565150"/>
            <a:ext cx="6111875" cy="677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u="sng" dirty="0">
                <a:latin typeface="Open Sans SemiBold"/>
                <a:ea typeface="Open Sans SemiBold"/>
                <a:cs typeface="Open Sans SemiBold"/>
                <a:sym typeface="Open Sans SemiBold"/>
              </a:rPr>
              <a:t>Student Experience</a:t>
            </a:r>
            <a:endParaRPr sz="3600" b="0" u="sng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0" name="Google Shape;340;p50">
            <a:extLst>
              <a:ext uri="{FF2B5EF4-FFF2-40B4-BE49-F238E27FC236}">
                <a16:creationId xmlns:a16="http://schemas.microsoft.com/office/drawing/2014/main" id="{3DC68E2F-EFD6-5ED0-6203-83DC414393BB}"/>
              </a:ext>
            </a:extLst>
          </p:cNvPr>
          <p:cNvSpPr txBox="1"/>
          <p:nvPr/>
        </p:nvSpPr>
        <p:spPr>
          <a:xfrm>
            <a:off x="775950" y="1047749"/>
            <a:ext cx="7592100" cy="3530505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help us make this activity a warm, welcoming and educational experience for all students.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AMTA aims to empower students. We hope that the feedback you give is encouraging to students and focuses on areas that students can improve in future rounds.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While other jurisdictions may differ, please allow students to move throughout the well, determine what objections are raised, and use demonstrative aids (subject to objections).</a:t>
            </a:r>
          </a:p>
        </p:txBody>
      </p:sp>
    </p:spTree>
    <p:extLst>
      <p:ext uri="{BB962C8B-B14F-4D97-AF65-F5344CB8AC3E}">
        <p14:creationId xmlns:p14="http://schemas.microsoft.com/office/powerpoint/2010/main" val="361414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6"/>
          <p:cNvSpPr txBox="1">
            <a:spLocks noGrp="1"/>
          </p:cNvSpPr>
          <p:nvPr>
            <p:ph type="title"/>
          </p:nvPr>
        </p:nvSpPr>
        <p:spPr>
          <a:xfrm>
            <a:off x="152400" y="1733550"/>
            <a:ext cx="27432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Invention of Fact</a:t>
            </a:r>
            <a:endParaRPr lang="en-US" sz="3600" b="0" dirty="0">
              <a:solidFill>
                <a:schemeClr val="bg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7745CD-207F-205B-5051-C37D44EEC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0700" y="754645"/>
            <a:ext cx="5370600" cy="3874505"/>
          </a:xfrm>
        </p:spPr>
        <p:txBody>
          <a:bodyPr>
            <a:normAutofit fontScale="92500" lnSpcReduction="10000"/>
          </a:bodyPr>
          <a:lstStyle/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endParaRPr lang="en-US" dirty="0">
              <a:solidFill>
                <a:srgbClr val="294667"/>
              </a:solidFill>
            </a:endParaRP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endParaRPr lang="en-US" dirty="0">
              <a:solidFill>
                <a:srgbClr val="294667"/>
              </a:solidFill>
            </a:endParaRP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endParaRPr lang="en-US" sz="2000" b="1" dirty="0">
              <a:solidFill>
                <a:srgbClr val="294667"/>
              </a:solidFill>
            </a:endParaRP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r>
              <a:rPr lang="en-US" sz="2000" b="1" dirty="0">
                <a:solidFill>
                  <a:srgbClr val="294667"/>
                </a:solidFill>
              </a:rPr>
              <a:t>L</a:t>
            </a:r>
            <a:r>
              <a:rPr lang="en-US" sz="20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imited</a:t>
            </a:r>
            <a:r>
              <a:rPr lang="en-US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to sworn affidavits and reports (and materials relied upon) and reasonable inferences on direct examination.</a:t>
            </a: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endParaRPr lang="en-US" sz="20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On cross examination, must not contradict their affidavit</a:t>
            </a:r>
            <a:r>
              <a:rPr lang="en" sz="2000" dirty="0">
                <a:solidFill>
                  <a:srgbClr val="294667"/>
                </a:solidFill>
              </a:rPr>
              <a:t>….</a:t>
            </a: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endParaRPr lang="en" sz="2000" b="1" i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r>
              <a:rPr lang="en" sz="2000" i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r>
              <a:rPr lang="en" sz="2000" b="1" i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but</a:t>
            </a:r>
            <a:r>
              <a:rPr lang="en" sz="2000" i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if an attorney asks a question outside of the affidavit, then </a:t>
            </a:r>
            <a:r>
              <a:rPr lang="en" sz="2000" dirty="0">
                <a:solidFill>
                  <a:srgbClr val="294667"/>
                </a:solidFill>
              </a:rPr>
              <a:t>the attorney is 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stuck with the answer.</a:t>
            </a:r>
            <a:endParaRPr lang="en-US" sz="20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D5BA1-7985-B9AD-DB4D-71A6877086FC}"/>
              </a:ext>
            </a:extLst>
          </p:cNvPr>
          <p:cNvSpPr txBox="1"/>
          <p:nvPr/>
        </p:nvSpPr>
        <p:spPr>
          <a:xfrm>
            <a:off x="3657600" y="209550"/>
            <a:ext cx="4723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(Almost) All Witnesses</a:t>
            </a:r>
            <a:endParaRPr lang="en-US" sz="2800" b="1" u="sng" dirty="0">
              <a:latin typeface="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682CE-8540-3551-222C-6F74F1AE534D}"/>
              </a:ext>
            </a:extLst>
          </p:cNvPr>
          <p:cNvSpPr/>
          <p:nvPr/>
        </p:nvSpPr>
        <p:spPr>
          <a:xfrm>
            <a:off x="3505200" y="142875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6"/>
          <p:cNvSpPr txBox="1">
            <a:spLocks noGrp="1"/>
          </p:cNvSpPr>
          <p:nvPr>
            <p:ph type="title"/>
          </p:nvPr>
        </p:nvSpPr>
        <p:spPr>
          <a:xfrm>
            <a:off x="152400" y="1733550"/>
            <a:ext cx="27432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Invention of Fact</a:t>
            </a:r>
            <a:endParaRPr sz="3600" b="0" dirty="0">
              <a:solidFill>
                <a:schemeClr val="bg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7745CD-207F-205B-5051-C37D44EEC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0700" y="754645"/>
            <a:ext cx="5370600" cy="3874505"/>
          </a:xfrm>
        </p:spPr>
        <p:txBody>
          <a:bodyPr>
            <a:normAutofit fontScale="25000" lnSpcReduction="20000"/>
          </a:bodyPr>
          <a:lstStyle/>
          <a:p>
            <a:pPr marL="0" lvl="1" indent="0">
              <a:lnSpc>
                <a:spcPct val="90000"/>
              </a:lnSpc>
              <a:spcBef>
                <a:spcPts val="480"/>
              </a:spcBef>
              <a:buClr>
                <a:srgbClr val="294667"/>
              </a:buClr>
              <a:buSzPts val="1800"/>
              <a:buNone/>
            </a:pPr>
            <a:endParaRPr lang="en-US" dirty="0">
              <a:solidFill>
                <a:srgbClr val="294667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 this year’s case, </a:t>
            </a:r>
            <a:r>
              <a:rPr lang="en" sz="60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two</a:t>
            </a: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witnesses have depositions instead of affidavits: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n" sz="6000" dirty="0">
              <a:solidFill>
                <a:srgbClr val="294667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6000" dirty="0">
                <a:solidFill>
                  <a:srgbClr val="294667"/>
                </a:solidFill>
              </a:rPr>
              <a:t>(1) Taylor Hopson (the defendant)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(2) Jordan Nathanson (a private investigator)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6000" dirty="0">
              <a:solidFill>
                <a:srgbClr val="294667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If called, students playing these two witnesses may build their testimony based on their depositions, but they may also invent facts outside of the case</a:t>
            </a:r>
            <a:r>
              <a:rPr lang="en" sz="6000" dirty="0">
                <a:solidFill>
                  <a:srgbClr val="294667"/>
                </a:solidFill>
              </a:rPr>
              <a:t>, </a:t>
            </a:r>
            <a:r>
              <a:rPr lang="en" sz="6000" u="sng" dirty="0">
                <a:solidFill>
                  <a:srgbClr val="294667"/>
                </a:solidFill>
              </a:rPr>
              <a:t>as long as the invented facts do not contradict the witness’s deposition</a:t>
            </a:r>
            <a:r>
              <a:rPr lang="en" sz="6000" dirty="0">
                <a:solidFill>
                  <a:srgbClr val="294667"/>
                </a:solidFill>
              </a:rPr>
              <a:t>.</a:t>
            </a: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60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These witnesses can still be cross-examined on those inventions using the </a:t>
            </a:r>
            <a:r>
              <a:rPr lang="en" sz="6000" dirty="0">
                <a:solidFill>
                  <a:srgbClr val="294667"/>
                </a:solidFill>
              </a:rPr>
              <a:t>interrogations</a:t>
            </a:r>
            <a:r>
              <a:rPr lang="en" sz="6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, exhibits, and other case materials.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D5BA1-7985-B9AD-DB4D-71A6877086FC}"/>
              </a:ext>
            </a:extLst>
          </p:cNvPr>
          <p:cNvSpPr txBox="1"/>
          <p:nvPr/>
        </p:nvSpPr>
        <p:spPr>
          <a:xfrm>
            <a:off x="3657600" y="20955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Deposition-Only Witnesses</a:t>
            </a:r>
            <a:endParaRPr lang="en-US" sz="2800" b="1" u="sng" dirty="0">
              <a:latin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5A2AA4-5B25-4215-588F-35891EAD6EAE}"/>
              </a:ext>
            </a:extLst>
          </p:cNvPr>
          <p:cNvSpPr/>
          <p:nvPr/>
        </p:nvSpPr>
        <p:spPr>
          <a:xfrm>
            <a:off x="3581400" y="1428750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12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6"/>
          <p:cNvSpPr txBox="1">
            <a:spLocks noGrp="1"/>
          </p:cNvSpPr>
          <p:nvPr>
            <p:ph type="title"/>
          </p:nvPr>
        </p:nvSpPr>
        <p:spPr>
          <a:xfrm>
            <a:off x="152400" y="1733550"/>
            <a:ext cx="27432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Invention of Fact</a:t>
            </a:r>
            <a:endParaRPr sz="3600" b="0" dirty="0">
              <a:solidFill>
                <a:schemeClr val="bg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" name="Google Shape;398;p56">
            <a:extLst>
              <a:ext uri="{FF2B5EF4-FFF2-40B4-BE49-F238E27FC236}">
                <a16:creationId xmlns:a16="http://schemas.microsoft.com/office/drawing/2014/main" id="{7A4D8A2D-035D-B6A1-0E9B-6E29ABD9C1F7}"/>
              </a:ext>
            </a:extLst>
          </p:cNvPr>
          <p:cNvSpPr txBox="1"/>
          <p:nvPr/>
        </p:nvSpPr>
        <p:spPr>
          <a:xfrm>
            <a:off x="3505200" y="1581150"/>
            <a:ext cx="5015250" cy="3124200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This competition has </a:t>
            </a:r>
            <a:r>
              <a:rPr lang="en" sz="16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“invention of fact” objection.</a:t>
            </a:r>
            <a:endParaRPr lang="en" sz="16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6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Instead, the rules allow students to attempt to impeach the witness </a:t>
            </a:r>
            <a:r>
              <a:rPr lang="en" sz="1600" dirty="0" err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duri</a:t>
            </a:r>
            <a:r>
              <a:rPr lang="en-US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ng</a:t>
            </a:r>
            <a:r>
              <a:rPr lang="en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cross examination (via contradiction or omission).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6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Each scoring judge determines whether testimony offered by a witness is a reasonable inference or an invention of fact.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6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If you bel</a:t>
            </a:r>
            <a:r>
              <a:rPr lang="en-US" sz="1600" dirty="0" err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ie</a:t>
            </a:r>
            <a:r>
              <a:rPr lang="en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ve the impeachment was effective in showing there was an invention of fact, then score accordin</a:t>
            </a:r>
            <a:r>
              <a:rPr lang="en-US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g</a:t>
            </a:r>
            <a:r>
              <a:rPr lang="en" sz="1600" dirty="0" err="1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ly</a:t>
            </a:r>
            <a:r>
              <a:rPr lang="en" sz="16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on your blue ballot.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79DC13-78B7-9EC6-8F48-022BFE23FC9C}"/>
              </a:ext>
            </a:extLst>
          </p:cNvPr>
          <p:cNvSpPr txBox="1"/>
          <p:nvPr/>
        </p:nvSpPr>
        <p:spPr>
          <a:xfrm>
            <a:off x="3505200" y="895350"/>
            <a:ext cx="4825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 Trial Remedies</a:t>
            </a:r>
            <a:endParaRPr lang="en-US" sz="2800" b="1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58283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8"/>
          <p:cNvSpPr txBox="1">
            <a:spLocks noGrp="1"/>
          </p:cNvSpPr>
          <p:nvPr>
            <p:ph type="ctrTitle" idx="4294967295"/>
          </p:nvPr>
        </p:nvSpPr>
        <p:spPr>
          <a:xfrm>
            <a:off x="0" y="2732088"/>
            <a:ext cx="914400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latin typeface="Open Sans SemiBold"/>
                <a:ea typeface="Open Sans SemiBold"/>
                <a:cs typeface="Open Sans SemiBold"/>
                <a:sym typeface="Open Sans SemiBold"/>
              </a:rPr>
              <a:t>PROVIDING COMMENTS</a:t>
            </a:r>
            <a:endParaRPr sz="3600" b="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411" name="Google Shape;411;p58"/>
          <p:cNvPicPr preferRelativeResize="0"/>
          <p:nvPr/>
        </p:nvPicPr>
        <p:blipFill rotWithShape="1">
          <a:blip r:embed="rId3">
            <a:alphaModFix/>
          </a:blip>
          <a:srcRect b="19393"/>
          <a:stretch/>
        </p:blipFill>
        <p:spPr>
          <a:xfrm>
            <a:off x="3852563" y="1312325"/>
            <a:ext cx="1438880" cy="115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9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416200" cy="67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Giving Comments</a:t>
            </a:r>
            <a:endParaRPr sz="3000"/>
          </a:p>
        </p:txBody>
      </p:sp>
      <p:sp>
        <p:nvSpPr>
          <p:cNvPr id="417" name="Google Shape;417;p59"/>
          <p:cNvSpPr txBox="1"/>
          <p:nvPr/>
        </p:nvSpPr>
        <p:spPr>
          <a:xfrm>
            <a:off x="246050" y="2091325"/>
            <a:ext cx="26127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All scoring judges should receive </a:t>
            </a:r>
            <a:r>
              <a:rPr lang="en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four comment sheets</a:t>
            </a: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(also carbonless copy paper, so don’t write on the full stack!)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Students fill out their names / roles / team code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8" name="Google Shape;41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9950" y="210425"/>
            <a:ext cx="2875100" cy="47370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0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416200" cy="67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Giving Comments</a:t>
            </a:r>
            <a:endParaRPr sz="3000"/>
          </a:p>
        </p:txBody>
      </p:sp>
      <p:sp>
        <p:nvSpPr>
          <p:cNvPr id="424" name="Google Shape;424;p60"/>
          <p:cNvSpPr txBox="1"/>
          <p:nvPr/>
        </p:nvSpPr>
        <p:spPr>
          <a:xfrm>
            <a:off x="246050" y="2091325"/>
            <a:ext cx="26127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Use blank spaces to write comments 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Non-shaded</a:t>
            </a: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refer to Plaintiff parts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Shaded</a:t>
            </a: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is for Defense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Find </a:t>
            </a:r>
            <a:r>
              <a:rPr lang="en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student names </a:t>
            </a:r>
            <a:r>
              <a:rPr lang="en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for individual awards</a:t>
            </a:r>
            <a:endParaRPr sz="1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25" name="Google Shape;425;p60"/>
          <p:cNvPicPr preferRelativeResize="0"/>
          <p:nvPr/>
        </p:nvPicPr>
        <p:blipFill rotWithShape="1">
          <a:blip r:embed="rId3">
            <a:alphaModFix/>
          </a:blip>
          <a:srcRect t="14928" b="56840"/>
          <a:stretch/>
        </p:blipFill>
        <p:spPr>
          <a:xfrm>
            <a:off x="3454989" y="1335663"/>
            <a:ext cx="5003211" cy="2472177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26" name="Google Shape;426;p60"/>
          <p:cNvSpPr txBox="1"/>
          <p:nvPr/>
        </p:nvSpPr>
        <p:spPr>
          <a:xfrm>
            <a:off x="5339269" y="484787"/>
            <a:ext cx="1516387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 Plaintiff</a:t>
            </a:r>
            <a:endParaRPr sz="1800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27" name="Google Shape;427;p60"/>
          <p:cNvSpPr/>
          <p:nvPr/>
        </p:nvSpPr>
        <p:spPr>
          <a:xfrm>
            <a:off x="5980345" y="1666775"/>
            <a:ext cx="2078475" cy="1997700"/>
          </a:xfrm>
          <a:prstGeom prst="rect">
            <a:avLst/>
          </a:prstGeom>
          <a:noFill/>
          <a:ln w="38100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60"/>
          <p:cNvSpPr/>
          <p:nvPr/>
        </p:nvSpPr>
        <p:spPr>
          <a:xfrm>
            <a:off x="3733800" y="1666775"/>
            <a:ext cx="2222794" cy="899000"/>
          </a:xfrm>
          <a:prstGeom prst="rect">
            <a:avLst/>
          </a:prstGeom>
          <a:noFill/>
          <a:ln w="38100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60"/>
          <p:cNvSpPr/>
          <p:nvPr/>
        </p:nvSpPr>
        <p:spPr>
          <a:xfrm>
            <a:off x="3733800" y="2665625"/>
            <a:ext cx="2222794" cy="998850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60"/>
          <p:cNvSpPr txBox="1"/>
          <p:nvPr/>
        </p:nvSpPr>
        <p:spPr>
          <a:xfrm>
            <a:off x="5486400" y="4340875"/>
            <a:ext cx="1964137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Defense</a:t>
            </a:r>
            <a:endParaRPr sz="1800" dirty="0">
              <a:solidFill>
                <a:schemeClr val="accent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EB81DEBE-A669-00BD-2658-4F028CF77412}"/>
              </a:ext>
            </a:extLst>
          </p:cNvPr>
          <p:cNvSpPr/>
          <p:nvPr/>
        </p:nvSpPr>
        <p:spPr>
          <a:xfrm rot="2700000">
            <a:off x="5501690" y="730977"/>
            <a:ext cx="202611" cy="978408"/>
          </a:xfrm>
          <a:prstGeom prst="down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AC681A3F-023C-06C0-FE20-57E47904A3CD}"/>
              </a:ext>
            </a:extLst>
          </p:cNvPr>
          <p:cNvSpPr/>
          <p:nvPr/>
        </p:nvSpPr>
        <p:spPr>
          <a:xfrm rot="18900000">
            <a:off x="6336797" y="730978"/>
            <a:ext cx="202611" cy="978408"/>
          </a:xfrm>
          <a:prstGeom prst="down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45B39F89-058B-970F-FD1D-4EA4663B17DF}"/>
              </a:ext>
            </a:extLst>
          </p:cNvPr>
          <p:cNvSpPr/>
          <p:nvPr/>
        </p:nvSpPr>
        <p:spPr>
          <a:xfrm rot="8100000">
            <a:off x="5435277" y="3583309"/>
            <a:ext cx="202611" cy="978408"/>
          </a:xfrm>
          <a:prstGeom prst="downArrow">
            <a:avLst/>
          </a:pr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Giving Comments</a:t>
            </a:r>
            <a:endParaRPr sz="2400"/>
          </a:p>
        </p:txBody>
      </p:sp>
      <p:sp>
        <p:nvSpPr>
          <p:cNvPr id="439" name="Google Shape;439;p61"/>
          <p:cNvSpPr txBox="1">
            <a:spLocks noGrp="1"/>
          </p:cNvSpPr>
          <p:nvPr>
            <p:ph type="body" idx="1"/>
          </p:nvPr>
        </p:nvSpPr>
        <p:spPr>
          <a:xfrm>
            <a:off x="434325" y="1815750"/>
            <a:ext cx="51660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Students will receive copies of the written comments after the competition</a:t>
            </a:r>
            <a:endParaRPr sz="24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After the trial is complete, please provide a few minutes of general verbal feedback</a:t>
            </a:r>
            <a:endParaRPr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Open Sans SemiBold"/>
                <a:ea typeface="Open Sans SemiBold"/>
                <a:cs typeface="Open Sans SemiBold"/>
                <a:sym typeface="Open Sans SemiBold"/>
              </a:rPr>
              <a:t>TIMEKEEPING &amp; OTHER RULES</a:t>
            </a:r>
            <a:endParaRPr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5"/>
          <p:cNvSpPr txBox="1">
            <a:spLocks noGrp="1"/>
          </p:cNvSpPr>
          <p:nvPr>
            <p:ph type="title"/>
          </p:nvPr>
        </p:nvSpPr>
        <p:spPr>
          <a:xfrm>
            <a:off x="433768" y="285750"/>
            <a:ext cx="3692400" cy="76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Timekeepers</a:t>
            </a:r>
            <a:endParaRPr sz="2400" dirty="0"/>
          </a:p>
        </p:txBody>
      </p:sp>
      <p:sp>
        <p:nvSpPr>
          <p:cNvPr id="470" name="Google Shape;470;p65"/>
          <p:cNvSpPr txBox="1">
            <a:spLocks noGrp="1"/>
          </p:cNvSpPr>
          <p:nvPr>
            <p:ph type="body" idx="1"/>
          </p:nvPr>
        </p:nvSpPr>
        <p:spPr>
          <a:xfrm>
            <a:off x="433768" y="1428750"/>
            <a:ext cx="3692400" cy="33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 dirty="0"/>
              <a:t>Students act as timekeepers</a:t>
            </a:r>
            <a:endParaRPr sz="17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 dirty="0"/>
              <a:t>The trial has a 3-hour time limit, and each part of the trial has specific time limits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 dirty="0"/>
              <a:t>Please enforce time limits when informed of them to avoid exceeding the “all-loss time”</a:t>
            </a:r>
            <a:endParaRPr sz="17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Anonymity &amp; Spectators</a:t>
            </a:r>
            <a:endParaRPr sz="2400"/>
          </a:p>
        </p:txBody>
      </p:sp>
      <p:sp>
        <p:nvSpPr>
          <p:cNvPr id="476" name="Google Shape;476;p66"/>
          <p:cNvSpPr txBox="1">
            <a:spLocks noGrp="1"/>
          </p:cNvSpPr>
          <p:nvPr>
            <p:ph type="body" idx="1"/>
          </p:nvPr>
        </p:nvSpPr>
        <p:spPr>
          <a:xfrm>
            <a:off x="433775" y="1767750"/>
            <a:ext cx="3692400" cy="31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Students’ school identity should remain anonymous until after the round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All trials are public; don’t assume the identity of the teams based on who enters the courtroom</a:t>
            </a:r>
            <a:endParaRPr sz="2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Conflicts</a:t>
            </a:r>
            <a:endParaRPr sz="2400"/>
          </a:p>
        </p:txBody>
      </p:sp>
      <p:sp>
        <p:nvSpPr>
          <p:cNvPr id="488" name="Google Shape;488;p6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 dirty="0"/>
              <a:t>If you have </a:t>
            </a:r>
            <a:r>
              <a:rPr lang="en" sz="1700" b="1" dirty="0"/>
              <a:t>already judged a team at this particular tournament</a:t>
            </a:r>
            <a:r>
              <a:rPr lang="en" sz="1700" dirty="0"/>
              <a:t>, please DON’T start the trial; inform tournament staff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 dirty="0"/>
              <a:t>If you are </a:t>
            </a:r>
            <a:r>
              <a:rPr lang="en" sz="1700" b="1" dirty="0"/>
              <a:t>affiliated with the team</a:t>
            </a:r>
            <a:r>
              <a:rPr lang="en" sz="1700" dirty="0"/>
              <a:t> (e.g., your child is on the team), please DON’T start the trial; inform the event representative</a:t>
            </a:r>
            <a:endParaRPr sz="1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happens next?</a:t>
            </a:r>
            <a:endParaRPr sz="1800"/>
          </a:p>
        </p:txBody>
      </p:sp>
      <p:sp>
        <p:nvSpPr>
          <p:cNvPr id="508" name="Google Shape;508;p70"/>
          <p:cNvSpPr txBox="1"/>
          <p:nvPr/>
        </p:nvSpPr>
        <p:spPr>
          <a:xfrm>
            <a:off x="3585225" y="1282950"/>
            <a:ext cx="5202000" cy="25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Questions &amp; Judging Assignments!</a:t>
            </a:r>
            <a:endParaRPr sz="6000" dirty="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6071F-6CDE-22EE-E80E-D9C5F293C8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Thanks!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A24D910-A13B-07D0-822F-E8C8FEFBD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6215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26881"/>
      </p:ext>
    </p:extLst>
  </p:cSld>
  <p:clrMapOvr>
    <a:masterClrMapping/>
  </p:clrMapOvr>
</p:sld>
</file>

<file path=ppt/theme/theme1.xml><?xml version="1.0" encoding="utf-8"?>
<a:theme xmlns:a="http://schemas.openxmlformats.org/drawingml/2006/main" name="Emi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11251</TotalTime>
  <Words>1507</Words>
  <Application>Microsoft Macintosh PowerPoint</Application>
  <PresentationFormat>On-screen Show (16:9)</PresentationFormat>
  <Paragraphs>231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Open Sans</vt:lpstr>
      <vt:lpstr>Calibri</vt:lpstr>
      <vt:lpstr>Open Sans SemiBold</vt:lpstr>
      <vt:lpstr>Merriweather</vt:lpstr>
      <vt:lpstr>Arial</vt:lpstr>
      <vt:lpstr>Emilia template</vt:lpstr>
      <vt:lpstr>PRESENTATION  FOR JUDGES</vt:lpstr>
      <vt:lpstr>AGENDA</vt:lpstr>
      <vt:lpstr>TRIAL STRUCTURE &amp; WHAT TO EXPECT</vt:lpstr>
      <vt:lpstr>What is mock trial?</vt:lpstr>
      <vt:lpstr>This Year’s Case:   Shannon Shahid v. Taylor Hopson</vt:lpstr>
      <vt:lpstr>New Case Information</vt:lpstr>
      <vt:lpstr>TRIAL COMPONENTS</vt:lpstr>
      <vt:lpstr>PRESIDING, SCORING, &amp; COMMENTING</vt:lpstr>
      <vt:lpstr>Your Role</vt:lpstr>
      <vt:lpstr>PRESIDER: RULING ON OBJECTIONS</vt:lpstr>
      <vt:lpstr>Unique Aspects of Trials in Midlands</vt:lpstr>
      <vt:lpstr>The Ballot</vt:lpstr>
      <vt:lpstr>Ballot Organization</vt:lpstr>
      <vt:lpstr>Using the Ballot</vt:lpstr>
      <vt:lpstr>PowerPoint Presentation</vt:lpstr>
      <vt:lpstr>No Separate Scores For:</vt:lpstr>
      <vt:lpstr>PowerPoint Presentation</vt:lpstr>
      <vt:lpstr>PowerPoint Presentation</vt:lpstr>
      <vt:lpstr>Scoring Framework</vt:lpstr>
      <vt:lpstr>Scoring Framework</vt:lpstr>
      <vt:lpstr>Individual Awards</vt:lpstr>
      <vt:lpstr>Scoring Consistency</vt:lpstr>
      <vt:lpstr>Student Experience</vt:lpstr>
      <vt:lpstr>Invention of Fact</vt:lpstr>
      <vt:lpstr>Invention of Fact</vt:lpstr>
      <vt:lpstr>Invention of Fact</vt:lpstr>
      <vt:lpstr>PROVIDING COMMENTS</vt:lpstr>
      <vt:lpstr>Giving Comments</vt:lpstr>
      <vt:lpstr>Giving Comments</vt:lpstr>
      <vt:lpstr>Giving Comments</vt:lpstr>
      <vt:lpstr>TIMEKEEPING &amp; OTHER RULES</vt:lpstr>
      <vt:lpstr>Timekeepers</vt:lpstr>
      <vt:lpstr>Anonymity &amp; Spectators</vt:lpstr>
      <vt:lpstr>Conflicts</vt:lpstr>
      <vt:lpstr>What happens next?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FOR JUDGES</dc:title>
  <dc:creator>Walsh, Michael</dc:creator>
  <cp:lastModifiedBy>Amelia Yeomelakis</cp:lastModifiedBy>
  <cp:revision>114</cp:revision>
  <cp:lastPrinted>1900-01-01T05:00:00Z</cp:lastPrinted>
  <dcterms:modified xsi:type="dcterms:W3CDTF">2025-01-20T16:46:48Z</dcterms:modified>
</cp:coreProperties>
</file>